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7"/>
  </p:notesMasterIdLst>
  <p:sldIdLst>
    <p:sldId id="256" r:id="rId2"/>
    <p:sldId id="258" r:id="rId3"/>
    <p:sldId id="257"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9198792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641a87cea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641a87cea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64b262353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64b262353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endParaRPr sz="1200" dirty="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2" name="Rechteck 1"/>
          <p:cNvSpPr/>
          <p:nvPr/>
        </p:nvSpPr>
        <p:spPr>
          <a:xfrm>
            <a:off x="0" y="0"/>
            <a:ext cx="9144000" cy="51435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1026" name="Picture 2" descr="C:\Users\R-D\Downloads\Telegram Desktop\photo_2019-11-21_16-07-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6610" y="328773"/>
            <a:ext cx="5690779" cy="3814114"/>
          </a:xfrm>
          <a:prstGeom prst="rect">
            <a:avLst/>
          </a:prstGeom>
          <a:noFill/>
          <a:extLst>
            <a:ext uri="{909E8E84-426E-40DD-AFC4-6F175D3DCCD1}">
              <a14:hiddenFill xmlns:a14="http://schemas.microsoft.com/office/drawing/2010/main">
                <a:solidFill>
                  <a:srgbClr val="FFFFFF"/>
                </a:solidFill>
              </a14:hiddenFill>
            </a:ext>
          </a:extLst>
        </p:spPr>
      </p:pic>
      <p:sp>
        <p:nvSpPr>
          <p:cNvPr id="3" name="Untertitel 2"/>
          <p:cNvSpPr>
            <a:spLocks noGrp="1"/>
          </p:cNvSpPr>
          <p:nvPr>
            <p:ph type="subTitle" idx="1"/>
          </p:nvPr>
        </p:nvSpPr>
        <p:spPr>
          <a:xfrm>
            <a:off x="311700" y="3614961"/>
            <a:ext cx="8520600" cy="792600"/>
          </a:xfrm>
        </p:spPr>
        <p:txBody>
          <a:bodyPr/>
          <a:lstStyle/>
          <a:p>
            <a:r>
              <a:rPr lang="de-CH" sz="3200" dirty="0">
                <a:solidFill>
                  <a:schemeClr val="bg1"/>
                </a:solidFill>
                <a:latin typeface="Calibri Light" pitchFamily="34" charset="0"/>
              </a:rPr>
              <a:t>Individuum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9"/>
          <p:cNvSpPr txBox="1">
            <a:spLocks noGrp="1"/>
          </p:cNvSpPr>
          <p:nvPr>
            <p:ph type="body" idx="1"/>
          </p:nvPr>
        </p:nvSpPr>
        <p:spPr>
          <a:xfrm>
            <a:off x="131853" y="1119883"/>
            <a:ext cx="8589196" cy="3704592"/>
          </a:xfrm>
          <a:prstGeom prst="rect">
            <a:avLst/>
          </a:prstGeom>
        </p:spPr>
        <p:txBody>
          <a:bodyPr spcFirstLastPara="1" wrap="square" lIns="91425" tIns="91425" rIns="91425" bIns="91425" anchor="t" anchorCtr="0">
            <a:noAutofit/>
          </a:bodyPr>
          <a:lstStyle/>
          <a:p>
            <a:pPr marL="114300" indent="0" algn="just">
              <a:lnSpc>
                <a:spcPct val="100000"/>
              </a:lnSpc>
              <a:buNone/>
            </a:pPr>
            <a:r>
              <a:rPr lang="de-CH" dirty="0">
                <a:latin typeface="Calibri" pitchFamily="34" charset="0"/>
                <a:cs typeface="Arial" pitchFamily="34" charset="0"/>
              </a:rPr>
              <a:t>«Eine Sache, die viele Kritiker der Critical Mass nie hören, ist, dass sie das Leben zum Besseren verändert. Ich bin so eine Person.</a:t>
            </a:r>
          </a:p>
          <a:p>
            <a:pPr marL="114300" indent="0" algn="just">
              <a:lnSpc>
                <a:spcPct val="100000"/>
              </a:lnSpc>
              <a:spcBef>
                <a:spcPts val="600"/>
              </a:spcBef>
              <a:buNone/>
            </a:pPr>
            <a:r>
              <a:rPr lang="de-CH" dirty="0">
                <a:latin typeface="Calibri" pitchFamily="34" charset="0"/>
                <a:cs typeface="Arial" pitchFamily="34" charset="0"/>
              </a:rPr>
              <a:t>Mein Leben verbesserte sich unermesslich durch die Critical Mass. Ich wurde nicht nur von der Critical Mass angezogen, vielmehr wurde ich in ein ganzes Netzwerk eingebunden, in einen positiven Lebensstil, der auf dem Radfahren mit anderen Gleichgesinnten basiert, was mich gesünder und stärker machte. Ich fuhr in den 90er Jahren durch ganz San Francisco, wurde mit den vielen geheimen Routen und Schätzen der Stadt vertraut und erkannte schließlich, dass ich mich darin verliebt hatte. Ich zog 1997 aus der East Bay hierher und blickte seither nie zurück. Im selben Jahr gründete ich eine Buchgruppe mit Freunden von Critical Mass, ganz nach dem "Critical Mass Prinzip" – ein regelmässiger Tag im Monat und der regelmässige Treffpunkt, so dass er sich selbst organisiert – seither treffen wir uns monatlich…</a:t>
            </a:r>
            <a:endParaRPr dirty="0">
              <a:latin typeface="Calibri" pitchFamily="34" charset="0"/>
              <a:cs typeface="Arial" pitchFamily="34" charset="0"/>
            </a:endParaRPr>
          </a:p>
        </p:txBody>
      </p:sp>
      <p:sp>
        <p:nvSpPr>
          <p:cNvPr id="150" name="Google Shape;150;p29"/>
          <p:cNvSpPr txBox="1"/>
          <p:nvPr/>
        </p:nvSpPr>
        <p:spPr>
          <a:xfrm>
            <a:off x="5953125" y="4568875"/>
            <a:ext cx="3190800" cy="511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b="1">
                <a:solidFill>
                  <a:srgbClr val="FFFFFF"/>
                </a:solidFill>
              </a:rPr>
              <a:t>www.tomorrowsair.com</a:t>
            </a:r>
            <a:endParaRPr b="1">
              <a:solidFill>
                <a:srgbClr val="FFFFFF"/>
              </a:solidFill>
            </a:endParaRPr>
          </a:p>
        </p:txBody>
      </p:sp>
      <p:sp>
        <p:nvSpPr>
          <p:cNvPr id="7" name="Google Shape;147;p29"/>
          <p:cNvSpPr txBox="1">
            <a:spLocks/>
          </p:cNvSpPr>
          <p:nvPr/>
        </p:nvSpPr>
        <p:spPr>
          <a:xfrm>
            <a:off x="131853" y="285963"/>
            <a:ext cx="8589196" cy="61816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114300" indent="0" algn="just">
              <a:buFont typeface="Arial"/>
              <a:buNone/>
            </a:pPr>
            <a:r>
              <a:rPr lang="de-CH" sz="2200" b="1" dirty="0">
                <a:latin typeface="Calibri" pitchFamily="34" charset="0"/>
                <a:cs typeface="Arial" pitchFamily="34" charset="0"/>
              </a:rPr>
              <a:t>Personal Mass </a:t>
            </a:r>
            <a:r>
              <a:rPr lang="de-CH" sz="2000" b="1" dirty="0">
                <a:latin typeface="Calibri" pitchFamily="34" charset="0"/>
                <a:cs typeface="Arial" pitchFamily="34" charset="0"/>
              </a:rPr>
              <a:t>– </a:t>
            </a:r>
            <a:r>
              <a:rPr lang="de-CH" sz="2000" dirty="0">
                <a:latin typeface="Calibri" pitchFamily="34" charset="0"/>
                <a:cs typeface="Arial" pitchFamily="34" charset="0"/>
              </a:rPr>
              <a:t>Hugh </a:t>
            </a:r>
            <a:r>
              <a:rPr lang="de-CH" sz="2000" dirty="0" err="1">
                <a:latin typeface="Calibri" pitchFamily="34" charset="0"/>
                <a:cs typeface="Arial" pitchFamily="34" charset="0"/>
              </a:rPr>
              <a:t>D’Andrade</a:t>
            </a:r>
            <a:endParaRPr lang="de-CH" sz="2000" b="1" dirty="0">
              <a:latin typeface="Calibri"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4" name="Google Shape;147;p29"/>
          <p:cNvSpPr txBox="1">
            <a:spLocks noGrp="1"/>
          </p:cNvSpPr>
          <p:nvPr>
            <p:ph type="body" idx="1"/>
          </p:nvPr>
        </p:nvSpPr>
        <p:spPr>
          <a:xfrm>
            <a:off x="203772" y="801385"/>
            <a:ext cx="8589196" cy="3287730"/>
          </a:xfrm>
          <a:prstGeom prst="rect">
            <a:avLst/>
          </a:prstGeom>
        </p:spPr>
        <p:txBody>
          <a:bodyPr spcFirstLastPara="1" wrap="square" lIns="91425" tIns="91425" rIns="91425" bIns="91425" anchor="t" anchorCtr="0">
            <a:noAutofit/>
          </a:bodyPr>
          <a:lstStyle/>
          <a:p>
            <a:pPr marL="114300" indent="0">
              <a:buNone/>
            </a:pPr>
            <a:r>
              <a:rPr lang="de-CH" dirty="0">
                <a:latin typeface="Calibri" pitchFamily="34" charset="0"/>
                <a:cs typeface="Arial" pitchFamily="34" charset="0"/>
              </a:rPr>
              <a:t>…Ich habe buchstäblich Hunderte von Freunde gefunden, die ich sonst nie getroffen hätte: Radfahrer und Aktivisten, Künstler und Subversive, Stadtplaner und brillante, interessante Menschen, denen ich seit 20 Jahren nahe bin. Ausserdem war ich an Dutzenden von Projekten beteiligt – politisch, künstlerisch und sozial -, die ihren Ursprung in der Critical Mass haben oder diese Gemeinschaften als Baustein nahmen. </a:t>
            </a:r>
          </a:p>
          <a:p>
            <a:pPr marL="114300" indent="0">
              <a:buNone/>
            </a:pPr>
            <a:endParaRPr lang="de-CH" dirty="0">
              <a:latin typeface="Calibri" pitchFamily="34" charset="0"/>
              <a:cs typeface="Arial" pitchFamily="34" charset="0"/>
            </a:endParaRPr>
          </a:p>
          <a:p>
            <a:pPr marL="114300" indent="0">
              <a:buNone/>
            </a:pPr>
            <a:r>
              <a:rPr lang="de-CH" dirty="0">
                <a:latin typeface="Calibri" pitchFamily="34" charset="0"/>
                <a:cs typeface="Arial" pitchFamily="34" charset="0"/>
              </a:rPr>
              <a:t>Ich bin nur eine Person! Stell dir Hunderte, Tausende von anderen vor, für die ähnliche Dinge wahr sind. Diese sozialen Bindungen sind persönlich und manchmal unsichtbar, aber sie sind nicht trivial. Sie haben einen wahren, nachhaltigen Wert. Sie sind das Material, aus dem ein gutes Leben und eine gute Gesellschaft entstehen!»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47;p29"/>
          <p:cNvSpPr txBox="1">
            <a:spLocks/>
          </p:cNvSpPr>
          <p:nvPr/>
        </p:nvSpPr>
        <p:spPr>
          <a:xfrm>
            <a:off x="9195" y="451478"/>
            <a:ext cx="8495453" cy="403945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114300" indent="0" algn="just">
              <a:buFont typeface="Arial"/>
              <a:buNone/>
            </a:pPr>
            <a:endParaRPr lang="de-CH" sz="2000" b="1" dirty="0">
              <a:latin typeface="Calibri" pitchFamily="34" charset="0"/>
              <a:cs typeface="Arial" pitchFamily="34" charset="0"/>
            </a:endParaRPr>
          </a:p>
        </p:txBody>
      </p:sp>
      <p:grpSp>
        <p:nvGrpSpPr>
          <p:cNvPr id="23" name="Gruppieren 22"/>
          <p:cNvGrpSpPr/>
          <p:nvPr/>
        </p:nvGrpSpPr>
        <p:grpSpPr>
          <a:xfrm>
            <a:off x="962339" y="606178"/>
            <a:ext cx="7763210" cy="3563083"/>
            <a:chOff x="962339" y="606178"/>
            <a:chExt cx="7763210" cy="3563083"/>
          </a:xfrm>
        </p:grpSpPr>
        <p:grpSp>
          <p:nvGrpSpPr>
            <p:cNvPr id="17" name="Gruppieren 16"/>
            <p:cNvGrpSpPr/>
            <p:nvPr/>
          </p:nvGrpSpPr>
          <p:grpSpPr>
            <a:xfrm>
              <a:off x="1200363" y="606178"/>
              <a:ext cx="7018962" cy="2547818"/>
              <a:chOff x="1356189" y="1002686"/>
              <a:chExt cx="7018962" cy="2547818"/>
            </a:xfrm>
          </p:grpSpPr>
          <p:sp>
            <p:nvSpPr>
              <p:cNvPr id="6" name="Ellipse 5"/>
              <p:cNvSpPr/>
              <p:nvPr/>
            </p:nvSpPr>
            <p:spPr>
              <a:xfrm>
                <a:off x="2763744" y="2184924"/>
                <a:ext cx="3298005" cy="136558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CH" sz="2400" dirty="0">
                    <a:solidFill>
                      <a:schemeClr val="accent1"/>
                    </a:solidFill>
                    <a:latin typeface="Calibri" pitchFamily="34" charset="0"/>
                  </a:rPr>
                  <a:t>Individuum und Velo</a:t>
                </a:r>
              </a:p>
            </p:txBody>
          </p:sp>
          <p:sp>
            <p:nvSpPr>
              <p:cNvPr id="10" name="Textfeld 9"/>
              <p:cNvSpPr txBox="1"/>
              <p:nvPr/>
            </p:nvSpPr>
            <p:spPr>
              <a:xfrm>
                <a:off x="1356189" y="1664267"/>
                <a:ext cx="1582220" cy="369332"/>
              </a:xfrm>
              <a:prstGeom prst="rect">
                <a:avLst/>
              </a:prstGeom>
              <a:noFill/>
            </p:spPr>
            <p:txBody>
              <a:bodyPr wrap="square" rtlCol="0">
                <a:spAutoFit/>
              </a:bodyPr>
              <a:lstStyle/>
              <a:p>
                <a:r>
                  <a:rPr lang="de-CH" sz="1800" dirty="0">
                    <a:latin typeface="Calibri" pitchFamily="34" charset="0"/>
                  </a:rPr>
                  <a:t>Persönlichkeit </a:t>
                </a:r>
              </a:p>
            </p:txBody>
          </p:sp>
          <p:sp>
            <p:nvSpPr>
              <p:cNvPr id="11" name="Textfeld 10"/>
              <p:cNvSpPr txBox="1"/>
              <p:nvPr/>
            </p:nvSpPr>
            <p:spPr>
              <a:xfrm>
                <a:off x="2967521" y="1349022"/>
                <a:ext cx="988030" cy="369332"/>
              </a:xfrm>
              <a:prstGeom prst="rect">
                <a:avLst/>
              </a:prstGeom>
              <a:noFill/>
            </p:spPr>
            <p:txBody>
              <a:bodyPr wrap="square" rtlCol="0">
                <a:spAutoFit/>
              </a:bodyPr>
              <a:lstStyle/>
              <a:p>
                <a:r>
                  <a:rPr lang="de-CH" sz="1800" dirty="0">
                    <a:latin typeface="Calibri" pitchFamily="34" charset="0"/>
                  </a:rPr>
                  <a:t>Freiheit</a:t>
                </a:r>
              </a:p>
            </p:txBody>
          </p:sp>
          <p:sp>
            <p:nvSpPr>
              <p:cNvPr id="13" name="Textfeld 12"/>
              <p:cNvSpPr txBox="1"/>
              <p:nvPr/>
            </p:nvSpPr>
            <p:spPr>
              <a:xfrm>
                <a:off x="7063484" y="2368658"/>
                <a:ext cx="1311667" cy="369332"/>
              </a:xfrm>
              <a:prstGeom prst="rect">
                <a:avLst/>
              </a:prstGeom>
              <a:noFill/>
            </p:spPr>
            <p:txBody>
              <a:bodyPr wrap="square" rtlCol="0">
                <a:spAutoFit/>
              </a:bodyPr>
              <a:lstStyle/>
              <a:p>
                <a:r>
                  <a:rPr lang="de-CH" sz="1800" dirty="0">
                    <a:latin typeface="Calibri" pitchFamily="34" charset="0"/>
                  </a:rPr>
                  <a:t>Entfaltung</a:t>
                </a:r>
              </a:p>
            </p:txBody>
          </p:sp>
          <p:sp>
            <p:nvSpPr>
              <p:cNvPr id="14" name="Textfeld 13"/>
              <p:cNvSpPr txBox="1"/>
              <p:nvPr/>
            </p:nvSpPr>
            <p:spPr>
              <a:xfrm>
                <a:off x="6048056" y="1562650"/>
                <a:ext cx="1311667" cy="369332"/>
              </a:xfrm>
              <a:prstGeom prst="rect">
                <a:avLst/>
              </a:prstGeom>
              <a:noFill/>
            </p:spPr>
            <p:txBody>
              <a:bodyPr wrap="square" rtlCol="0">
                <a:spAutoFit/>
              </a:bodyPr>
              <a:lstStyle/>
              <a:p>
                <a:r>
                  <a:rPr lang="de-CH" sz="1800" dirty="0">
                    <a:latin typeface="Calibri" pitchFamily="34" charset="0"/>
                  </a:rPr>
                  <a:t>Entdeckung</a:t>
                </a:r>
              </a:p>
            </p:txBody>
          </p:sp>
          <p:sp>
            <p:nvSpPr>
              <p:cNvPr id="15" name="Textfeld 14"/>
              <p:cNvSpPr txBox="1"/>
              <p:nvPr/>
            </p:nvSpPr>
            <p:spPr>
              <a:xfrm>
                <a:off x="4412747" y="1002686"/>
                <a:ext cx="1311667" cy="369332"/>
              </a:xfrm>
              <a:prstGeom prst="rect">
                <a:avLst/>
              </a:prstGeom>
              <a:noFill/>
            </p:spPr>
            <p:txBody>
              <a:bodyPr wrap="square" rtlCol="0">
                <a:spAutoFit/>
              </a:bodyPr>
              <a:lstStyle/>
              <a:p>
                <a:r>
                  <a:rPr lang="de-CH" sz="1800" dirty="0">
                    <a:latin typeface="Calibri" pitchFamily="34" charset="0"/>
                  </a:rPr>
                  <a:t>Bewegung</a:t>
                </a:r>
              </a:p>
            </p:txBody>
          </p:sp>
        </p:grpSp>
        <p:sp>
          <p:nvSpPr>
            <p:cNvPr id="18" name="Textfeld 17"/>
            <p:cNvSpPr txBox="1"/>
            <p:nvPr/>
          </p:nvSpPr>
          <p:spPr>
            <a:xfrm>
              <a:off x="962339" y="2137540"/>
              <a:ext cx="1582220" cy="369332"/>
            </a:xfrm>
            <a:prstGeom prst="rect">
              <a:avLst/>
            </a:prstGeom>
            <a:noFill/>
          </p:spPr>
          <p:txBody>
            <a:bodyPr wrap="square" rtlCol="0">
              <a:spAutoFit/>
            </a:bodyPr>
            <a:lstStyle/>
            <a:p>
              <a:r>
                <a:rPr lang="de-CH" sz="1800" dirty="0">
                  <a:latin typeface="Calibri" pitchFamily="34" charset="0"/>
                </a:rPr>
                <a:t>Interaktion</a:t>
              </a:r>
            </a:p>
          </p:txBody>
        </p:sp>
        <p:sp>
          <p:nvSpPr>
            <p:cNvPr id="20" name="Textfeld 19"/>
            <p:cNvSpPr txBox="1"/>
            <p:nvPr/>
          </p:nvSpPr>
          <p:spPr>
            <a:xfrm>
              <a:off x="1729476" y="3069064"/>
              <a:ext cx="1582220" cy="369332"/>
            </a:xfrm>
            <a:prstGeom prst="rect">
              <a:avLst/>
            </a:prstGeom>
            <a:noFill/>
          </p:spPr>
          <p:txBody>
            <a:bodyPr wrap="square" rtlCol="0">
              <a:spAutoFit/>
            </a:bodyPr>
            <a:lstStyle/>
            <a:p>
              <a:r>
                <a:rPr lang="de-CH" sz="1800" dirty="0">
                  <a:latin typeface="Calibri" pitchFamily="34" charset="0"/>
                </a:rPr>
                <a:t>Flexibilität</a:t>
              </a:r>
            </a:p>
          </p:txBody>
        </p:sp>
        <p:sp>
          <p:nvSpPr>
            <p:cNvPr id="21" name="Textfeld 20"/>
            <p:cNvSpPr txBox="1"/>
            <p:nvPr/>
          </p:nvSpPr>
          <p:spPr>
            <a:xfrm>
              <a:off x="3161016" y="3430597"/>
              <a:ext cx="1582220" cy="369332"/>
            </a:xfrm>
            <a:prstGeom prst="rect">
              <a:avLst/>
            </a:prstGeom>
            <a:noFill/>
          </p:spPr>
          <p:txBody>
            <a:bodyPr wrap="square" rtlCol="0">
              <a:spAutoFit/>
            </a:bodyPr>
            <a:lstStyle/>
            <a:p>
              <a:r>
                <a:rPr lang="de-CH" sz="1800" dirty="0">
                  <a:latin typeface="Calibri" pitchFamily="34" charset="0"/>
                </a:rPr>
                <a:t>Funktionalität</a:t>
              </a:r>
            </a:p>
          </p:txBody>
        </p:sp>
        <p:sp>
          <p:nvSpPr>
            <p:cNvPr id="22" name="Textfeld 21"/>
            <p:cNvSpPr txBox="1"/>
            <p:nvPr/>
          </p:nvSpPr>
          <p:spPr>
            <a:xfrm>
              <a:off x="5089767" y="3799929"/>
              <a:ext cx="3635782" cy="369332"/>
            </a:xfrm>
            <a:prstGeom prst="rect">
              <a:avLst/>
            </a:prstGeom>
            <a:noFill/>
          </p:spPr>
          <p:txBody>
            <a:bodyPr wrap="square" rtlCol="0">
              <a:spAutoFit/>
            </a:bodyPr>
            <a:lstStyle/>
            <a:p>
              <a:r>
                <a:rPr lang="de-CH" sz="1800" dirty="0">
                  <a:latin typeface="Calibri" pitchFamily="34" charset="0"/>
                </a:rPr>
                <a:t>Zusammengehörigkeit - Abgrenzung</a:t>
              </a:r>
            </a:p>
          </p:txBody>
        </p:sp>
      </p:grpSp>
      <p:sp>
        <p:nvSpPr>
          <p:cNvPr id="24" name="Textfeld 23"/>
          <p:cNvSpPr txBox="1"/>
          <p:nvPr/>
        </p:nvSpPr>
        <p:spPr>
          <a:xfrm>
            <a:off x="6313468" y="2946797"/>
            <a:ext cx="1311667" cy="369332"/>
          </a:xfrm>
          <a:prstGeom prst="rect">
            <a:avLst/>
          </a:prstGeom>
          <a:noFill/>
        </p:spPr>
        <p:txBody>
          <a:bodyPr wrap="square" rtlCol="0">
            <a:spAutoFit/>
          </a:bodyPr>
          <a:lstStyle/>
          <a:p>
            <a:r>
              <a:rPr lang="de-CH" sz="1800" dirty="0">
                <a:latin typeface="Calibri" pitchFamily="34" charset="0"/>
              </a:rPr>
              <a:t>Austausch</a:t>
            </a:r>
          </a:p>
        </p:txBody>
      </p:sp>
      <p:sp>
        <p:nvSpPr>
          <p:cNvPr id="25" name="Textfeld 24"/>
          <p:cNvSpPr txBox="1"/>
          <p:nvPr/>
        </p:nvSpPr>
        <p:spPr>
          <a:xfrm>
            <a:off x="1409265" y="3994500"/>
            <a:ext cx="1582220" cy="369332"/>
          </a:xfrm>
          <a:prstGeom prst="rect">
            <a:avLst/>
          </a:prstGeom>
          <a:noFill/>
        </p:spPr>
        <p:txBody>
          <a:bodyPr wrap="square" rtlCol="0">
            <a:spAutoFit/>
          </a:bodyPr>
          <a:lstStyle/>
          <a:p>
            <a:r>
              <a:rPr lang="de-CH" sz="1800" dirty="0">
                <a:latin typeface="Calibri" pitchFamily="34" charset="0"/>
              </a:rPr>
              <a:t>Dynamik</a:t>
            </a:r>
          </a:p>
        </p:txBody>
      </p:sp>
    </p:spTree>
    <p:extLst>
      <p:ext uri="{BB962C8B-B14F-4D97-AF65-F5344CB8AC3E}">
        <p14:creationId xmlns:p14="http://schemas.microsoft.com/office/powerpoint/2010/main" val="229111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47;p29"/>
          <p:cNvSpPr txBox="1">
            <a:spLocks/>
          </p:cNvSpPr>
          <p:nvPr/>
        </p:nvSpPr>
        <p:spPr>
          <a:xfrm>
            <a:off x="131852" y="976045"/>
            <a:ext cx="8765567" cy="332882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114300" indent="0" algn="ctr">
              <a:buNone/>
            </a:pPr>
            <a:endParaRPr lang="de-CH" sz="2400" dirty="0"/>
          </a:p>
          <a:p>
            <a:pPr marL="114300" indent="0" algn="ctr">
              <a:buNone/>
            </a:pPr>
            <a:r>
              <a:rPr lang="de-CH" sz="2200" dirty="0">
                <a:latin typeface="Calibri" pitchFamily="34" charset="0"/>
                <a:cs typeface="Arial" pitchFamily="34" charset="0"/>
              </a:rPr>
              <a:t>Wie beeinflusst uns der Akt des Velofahrens persönlich? </a:t>
            </a:r>
          </a:p>
          <a:p>
            <a:pPr marL="114300" indent="0" algn="ctr">
              <a:buNone/>
            </a:pPr>
            <a:r>
              <a:rPr lang="de-CH" sz="2200" dirty="0">
                <a:latin typeface="Calibri" pitchFamily="34" charset="0"/>
                <a:cs typeface="Arial" pitchFamily="34" charset="0"/>
              </a:rPr>
              <a:t> </a:t>
            </a:r>
          </a:p>
          <a:p>
            <a:pPr marL="114300" indent="0" algn="ctr">
              <a:buNone/>
            </a:pPr>
            <a:endParaRPr lang="de-CH" sz="2200" dirty="0">
              <a:latin typeface="Calibri" pitchFamily="34" charset="0"/>
              <a:cs typeface="Arial" pitchFamily="34" charset="0"/>
            </a:endParaRPr>
          </a:p>
          <a:p>
            <a:pPr marL="114300" indent="0" algn="ctr">
              <a:buNone/>
            </a:pPr>
            <a:r>
              <a:rPr lang="de-CH" sz="2200" dirty="0">
                <a:latin typeface="Calibri" pitchFamily="34" charset="0"/>
                <a:cs typeface="Arial" pitchFamily="34" charset="0"/>
              </a:rPr>
              <a:t>Gibt es Unterschiede zu einem Spaziergang oder einer Tramfahrt?</a:t>
            </a:r>
          </a:p>
          <a:p>
            <a:pPr marL="114300" indent="0" algn="ctr">
              <a:buNone/>
            </a:pPr>
            <a:endParaRPr lang="de-CH" sz="2200" dirty="0">
              <a:latin typeface="Calibri" pitchFamily="34" charset="0"/>
              <a:cs typeface="Arial" pitchFamily="34" charset="0"/>
            </a:endParaRPr>
          </a:p>
          <a:p>
            <a:pPr marL="114300" indent="0" algn="ctr">
              <a:buNone/>
            </a:pPr>
            <a:endParaRPr lang="de-CH" sz="2200" dirty="0">
              <a:latin typeface="Calibri" pitchFamily="34" charset="0"/>
              <a:cs typeface="Arial" pitchFamily="34" charset="0"/>
            </a:endParaRPr>
          </a:p>
          <a:p>
            <a:pPr marL="114300" indent="0" algn="ctr">
              <a:buNone/>
            </a:pPr>
            <a:endParaRPr lang="de-CH" sz="2200" dirty="0">
              <a:latin typeface="Calibri" pitchFamily="34" charset="0"/>
              <a:cs typeface="Arial" pitchFamily="34" charset="0"/>
            </a:endParaRPr>
          </a:p>
          <a:p>
            <a:pPr marL="114300" indent="0" algn="ctr">
              <a:buNone/>
            </a:pPr>
            <a:endParaRPr lang="de-CH" sz="2200" dirty="0">
              <a:latin typeface="Calibri" pitchFamily="34" charset="0"/>
              <a:cs typeface="Arial" pitchFamily="34" charset="0"/>
            </a:endParaRPr>
          </a:p>
        </p:txBody>
      </p:sp>
      <p:sp>
        <p:nvSpPr>
          <p:cNvPr id="5" name="Textplatzhalter 3"/>
          <p:cNvSpPr txBox="1">
            <a:spLocks noGrp="1"/>
          </p:cNvSpPr>
          <p:nvPr>
            <p:ph type="body" idx="1"/>
          </p:nvPr>
        </p:nvSpPr>
        <p:spPr>
          <a:xfrm>
            <a:off x="1653282" y="3850647"/>
            <a:ext cx="5722706" cy="538579"/>
          </a:xfrm>
          <a:prstGeom prst="rect">
            <a:avLst/>
          </a:prstGeom>
          <a:noFill/>
        </p:spPr>
        <p:txBody>
          <a:bodyPr wrap="square" rtlCol="0">
            <a:spAutoFit/>
          </a:bodyPr>
          <a:lstStyle/>
          <a:p>
            <a:pPr marL="114300" indent="0" algn="ctr">
              <a:buNone/>
            </a:pPr>
            <a:r>
              <a:rPr lang="de-CH" sz="2000" dirty="0">
                <a:latin typeface="Calibri" pitchFamily="34" charset="0"/>
              </a:rPr>
              <a:t>Personal Mass 	Critical Mass</a:t>
            </a:r>
          </a:p>
        </p:txBody>
      </p:sp>
      <p:grpSp>
        <p:nvGrpSpPr>
          <p:cNvPr id="27" name="Gruppieren 26"/>
          <p:cNvGrpSpPr/>
          <p:nvPr/>
        </p:nvGrpSpPr>
        <p:grpSpPr>
          <a:xfrm>
            <a:off x="3811710" y="4304872"/>
            <a:ext cx="1664416" cy="462335"/>
            <a:chOff x="3811710" y="4304872"/>
            <a:chExt cx="1664416" cy="462335"/>
          </a:xfrm>
        </p:grpSpPr>
        <p:cxnSp>
          <p:nvCxnSpPr>
            <p:cNvPr id="20" name="Gewinkelte Verbindung 19"/>
            <p:cNvCxnSpPr/>
            <p:nvPr/>
          </p:nvCxnSpPr>
          <p:spPr>
            <a:xfrm rot="5400000" flipH="1" flipV="1">
              <a:off x="3580543" y="4536039"/>
              <a:ext cx="462335" cy="1"/>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a:off x="3811711" y="4767207"/>
              <a:ext cx="16644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a:off x="5476126" y="4304872"/>
              <a:ext cx="0" cy="4623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Gruppieren 27"/>
          <p:cNvGrpSpPr/>
          <p:nvPr/>
        </p:nvGrpSpPr>
        <p:grpSpPr>
          <a:xfrm rot="10800000">
            <a:off x="3811710" y="3491501"/>
            <a:ext cx="1664416" cy="462335"/>
            <a:chOff x="3811710" y="4304872"/>
            <a:chExt cx="1664416" cy="462335"/>
          </a:xfrm>
        </p:grpSpPr>
        <p:cxnSp>
          <p:nvCxnSpPr>
            <p:cNvPr id="29" name="Gewinkelte Verbindung 28"/>
            <p:cNvCxnSpPr/>
            <p:nvPr/>
          </p:nvCxnSpPr>
          <p:spPr>
            <a:xfrm rot="5400000" flipH="1" flipV="1">
              <a:off x="3580543" y="4536039"/>
              <a:ext cx="462335" cy="1"/>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a:off x="3811711" y="4767207"/>
              <a:ext cx="16644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p:nvPr/>
          </p:nvCxnSpPr>
          <p:spPr>
            <a:xfrm>
              <a:off x="5476126" y="4304872"/>
              <a:ext cx="0" cy="4623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999670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350</Words>
  <Application>Microsoft Office PowerPoint</Application>
  <PresentationFormat>Bildschirmpräsentation (16:9)</PresentationFormat>
  <Paragraphs>28</Paragraphs>
  <Slides>5</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Simple Light</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AR-DEE</dc:creator>
  <cp:lastModifiedBy>mmasserini@umverkehr.ch</cp:lastModifiedBy>
  <cp:revision>13</cp:revision>
  <dcterms:modified xsi:type="dcterms:W3CDTF">2019-11-27T08:17:26Z</dcterms:modified>
</cp:coreProperties>
</file>